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22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1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5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41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9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98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57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44EDF13-159E-4603-85AE-A6C22AA05BF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97B3589-B10D-472F-9D55-73C3BC143D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850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thelen@harriscenter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Vernal Pools</a:t>
            </a:r>
            <a:br>
              <a:rPr lang="en-US" dirty="0" smtClean="0"/>
            </a:br>
            <a:r>
              <a:rPr lang="en-US" dirty="0" smtClean="0"/>
              <a:t>and Big Night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Nottingham Conservation Commission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4035721" cy="10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Kristen Lamb, B.S. Wildlife </a:t>
            </a:r>
            <a:r>
              <a:rPr lang="en-US" dirty="0" smtClean="0"/>
              <a:t>Ecology</a:t>
            </a:r>
          </a:p>
          <a:p>
            <a:r>
              <a:rPr lang="en-US" dirty="0" smtClean="0"/>
              <a:t>Executive Director, Center for Wildlife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4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Amphibian Species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3" y="2317062"/>
            <a:ext cx="1228725" cy="2095500"/>
          </a:xfrm>
        </p:spPr>
      </p:pic>
      <p:pic>
        <p:nvPicPr>
          <p:cNvPr id="5124" name="Picture 4" descr="Image result for pickerel f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45" y="2456064"/>
            <a:ext cx="2348082" cy="175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eopard 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43" y="2450045"/>
            <a:ext cx="2625335" cy="175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green fr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94" y="2450045"/>
            <a:ext cx="2305213" cy="18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wood fr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3" y="2450045"/>
            <a:ext cx="2420877" cy="16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spring peep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3" y="4495553"/>
            <a:ext cx="2355412" cy="20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Northern Redback Salaman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64" y="4739565"/>
            <a:ext cx="2570857" cy="16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Northern Dusky Salaman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96" y="4722615"/>
            <a:ext cx="24114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ull Fro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273" y="4705667"/>
            <a:ext cx="2381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Marbled Salaman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1" y="568345"/>
            <a:ext cx="2462645" cy="15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American t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48" y="4791656"/>
            <a:ext cx="1850516" cy="15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4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Find Your Neighborhood!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29061"/>
            <a:ext cx="8770571" cy="4604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Wildlife Action Plan Map</a:t>
            </a:r>
          </a:p>
          <a:p>
            <a:r>
              <a:rPr lang="en-US" dirty="0" smtClean="0"/>
              <a:t>Wetland/vernal pool to upland roads</a:t>
            </a:r>
          </a:p>
          <a:p>
            <a:r>
              <a:rPr lang="en-US" dirty="0" smtClean="0"/>
              <a:t>Nottingham hot </a:t>
            </a:r>
            <a:r>
              <a:rPr lang="en-US" dirty="0" smtClean="0"/>
              <a:t>spots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Photographic documentation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hwildlifesightings.unh.edu</a:t>
            </a:r>
          </a:p>
          <a:p>
            <a:pPr lvl="1"/>
            <a:r>
              <a:rPr lang="en-US" dirty="0" smtClean="0"/>
              <a:t>2016 vernal pool manual worksheet</a:t>
            </a:r>
          </a:p>
          <a:p>
            <a:pPr lvl="1"/>
            <a:r>
              <a:rPr lang="en-US" dirty="0" smtClean="0"/>
              <a:t>Big Night Tally Sheet</a:t>
            </a:r>
          </a:p>
          <a:p>
            <a:pPr lvl="1"/>
            <a:r>
              <a:rPr lang="en-US" dirty="0" smtClean="0"/>
              <a:t>Salamander Crossing Brigade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hlinkClick r:id="rId2"/>
              </a:rPr>
              <a:t>thelen@harriscenter.org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i="0" dirty="0"/>
              <a:t>info@bear-paw.org</a:t>
            </a:r>
            <a:endParaRPr lang="en-US" dirty="0" smtClean="0"/>
          </a:p>
          <a:p>
            <a:pPr marL="64008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0" y="2438400"/>
            <a:ext cx="4294151" cy="32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Vernal Pool?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Identification</a:t>
            </a:r>
          </a:p>
          <a:p>
            <a:r>
              <a:rPr lang="en-US" dirty="0" smtClean="0"/>
              <a:t>Determining Factors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918856"/>
            <a:ext cx="3431177" cy="2573383"/>
          </a:xfrm>
          <a:prstGeom prst="rect">
            <a:avLst/>
          </a:prstGeom>
        </p:spPr>
      </p:pic>
      <p:pic>
        <p:nvPicPr>
          <p:cNvPr id="2050" name="Picture 2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10" y="2754009"/>
            <a:ext cx="5005161" cy="37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4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Big Deal?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Important ecosystems</a:t>
            </a:r>
          </a:p>
          <a:p>
            <a:pPr lvl="1"/>
            <a:r>
              <a:rPr lang="en-US" dirty="0" smtClean="0"/>
              <a:t>Threatened and Endangered</a:t>
            </a:r>
          </a:p>
          <a:p>
            <a:r>
              <a:rPr lang="en-US" sz="1800" dirty="0" smtClean="0"/>
              <a:t>Nurseries</a:t>
            </a:r>
          </a:p>
          <a:p>
            <a:r>
              <a:rPr lang="en-US" sz="1800" dirty="0" smtClean="0"/>
              <a:t>Upland Species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7" y="4097898"/>
            <a:ext cx="3251200" cy="2438400"/>
          </a:xfrm>
          <a:prstGeom prst="rect">
            <a:avLst/>
          </a:prstGeom>
        </p:spPr>
      </p:pic>
      <p:pic>
        <p:nvPicPr>
          <p:cNvPr id="3074" name="Picture 2" descr="Vernal Pool Life: Colored pencil drawing done for a vernal pool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14" y="2753385"/>
            <a:ext cx="4861142" cy="3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2706277" cy="3831771"/>
          </a:xfrm>
        </p:spPr>
        <p:txBody>
          <a:bodyPr>
            <a:normAutofit/>
          </a:bodyPr>
          <a:lstStyle/>
          <a:p>
            <a:r>
              <a:rPr lang="en-US" dirty="0" smtClean="0"/>
              <a:t>A species that requires a vernal pool during a life stage</a:t>
            </a:r>
          </a:p>
          <a:p>
            <a:pPr lvl="1"/>
            <a:r>
              <a:rPr lang="en-US" dirty="0" smtClean="0"/>
              <a:t>Fairy shrimp</a:t>
            </a:r>
          </a:p>
          <a:p>
            <a:pPr lvl="1"/>
            <a:r>
              <a:rPr lang="en-US" dirty="0" smtClean="0"/>
              <a:t>Wood frogs</a:t>
            </a:r>
          </a:p>
          <a:p>
            <a:pPr lvl="1"/>
            <a:r>
              <a:rPr lang="en-US" dirty="0" smtClean="0"/>
              <a:t>Blue spotted salamander</a:t>
            </a:r>
          </a:p>
        </p:txBody>
      </p:sp>
      <p:pic>
        <p:nvPicPr>
          <p:cNvPr id="1026" name="Picture 2" descr="male fairy shr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34" y="2534195"/>
            <a:ext cx="2661335" cy="16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od f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69" y="4405346"/>
            <a:ext cx="2638900" cy="1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-spotted Salama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29" y="3030583"/>
            <a:ext cx="3711921" cy="24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8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Facultative </a:t>
            </a:r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3062151" cy="3910149"/>
          </a:xfrm>
        </p:spPr>
        <p:txBody>
          <a:bodyPr>
            <a:normAutofit/>
          </a:bodyPr>
          <a:lstStyle/>
          <a:p>
            <a:r>
              <a:rPr lang="en-US" dirty="0" smtClean="0"/>
              <a:t>Preference toward but not a need to utilize vernal pools for foraging, hibernation, breeding </a:t>
            </a:r>
          </a:p>
          <a:p>
            <a:pPr lvl="1"/>
            <a:r>
              <a:rPr lang="en-US" dirty="0" smtClean="0"/>
              <a:t>Wood turtle</a:t>
            </a:r>
          </a:p>
          <a:p>
            <a:pPr lvl="1"/>
            <a:r>
              <a:rPr lang="en-US" dirty="0" smtClean="0"/>
              <a:t>Blanding’s turtle</a:t>
            </a:r>
          </a:p>
          <a:p>
            <a:pPr lvl="1"/>
            <a:r>
              <a:rPr lang="en-US" dirty="0" smtClean="0"/>
              <a:t>Spotted salamander</a:t>
            </a:r>
          </a:p>
          <a:p>
            <a:pPr lvl="1"/>
            <a:r>
              <a:rPr lang="en-US" dirty="0" smtClean="0"/>
              <a:t>Caddis fly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5" y="2438400"/>
            <a:ext cx="2661557" cy="199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72" y="2438399"/>
            <a:ext cx="2661559" cy="1996169"/>
          </a:xfrm>
          <a:prstGeom prst="rect">
            <a:avLst/>
          </a:prstGeom>
        </p:spPr>
      </p:pic>
      <p:pic>
        <p:nvPicPr>
          <p:cNvPr id="4098" name="Picture 2" descr="Image result for log cabin caddisfly larv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65" y="4574124"/>
            <a:ext cx="2664253" cy="17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yellow spotted salama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72" y="4574124"/>
            <a:ext cx="2651710" cy="16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9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Upland Species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451917"/>
            <a:ext cx="2529840" cy="18999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0" y="2451917"/>
            <a:ext cx="2608814" cy="1956610"/>
          </a:xfrm>
          <a:prstGeom prst="rect">
            <a:avLst/>
          </a:prstGeom>
        </p:spPr>
      </p:pic>
      <p:pic>
        <p:nvPicPr>
          <p:cNvPr id="8198" name="Picture 6" descr="Image result for black b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13" y="2451917"/>
            <a:ext cx="2881358" cy="1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25" y="4674693"/>
            <a:ext cx="3558540" cy="2001679"/>
          </a:xfrm>
          <a:prstGeom prst="rect">
            <a:avLst/>
          </a:prstGeom>
        </p:spPr>
      </p:pic>
      <p:pic>
        <p:nvPicPr>
          <p:cNvPr id="8200" name="Picture 8" descr="Image result for moo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63" y="4669942"/>
            <a:ext cx="3011527" cy="20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3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Vernal Pool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Nottingham </a:t>
            </a:r>
          </a:p>
          <a:p>
            <a:pPr lvl="1"/>
            <a:r>
              <a:rPr lang="en-US" dirty="0" smtClean="0"/>
              <a:t>Critical wetlands identified and inventoried in 1999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 smtClean="0"/>
              <a:t>in critical wetlands or 100-foot </a:t>
            </a:r>
            <a:r>
              <a:rPr lang="en-US" dirty="0" smtClean="0"/>
              <a:t>buffer</a:t>
            </a:r>
          </a:p>
          <a:p>
            <a:pPr lvl="1"/>
            <a:r>
              <a:rPr lang="en-US" dirty="0" smtClean="0"/>
              <a:t>50-75 foot setbacks for poorly drained soils</a:t>
            </a:r>
            <a:endParaRPr lang="en-US" dirty="0" smtClean="0"/>
          </a:p>
          <a:p>
            <a:r>
              <a:rPr lang="en-US" dirty="0" smtClean="0"/>
              <a:t>DES recommends the Army Corps of Engineers (New England District) BMPs including:</a:t>
            </a:r>
          </a:p>
          <a:p>
            <a:pPr lvl="1"/>
            <a:r>
              <a:rPr lang="en-US" dirty="0"/>
              <a:t>Avoid disturbance within the VP depression and envelope (extends 0-100 feet from the VP depression’s edge) </a:t>
            </a:r>
            <a:endParaRPr lang="en-US" dirty="0" smtClean="0"/>
          </a:p>
          <a:p>
            <a:pPr lvl="1"/>
            <a:r>
              <a:rPr lang="en-US" dirty="0" smtClean="0"/>
              <a:t>Limit </a:t>
            </a:r>
            <a:r>
              <a:rPr lang="en-US" dirty="0"/>
              <a:t>development to less than 25% of the CTH (extends 100-750 feet from the VP depression’s </a:t>
            </a:r>
            <a:r>
              <a:rPr lang="en-US" dirty="0" smtClean="0"/>
              <a:t>edge)</a:t>
            </a:r>
          </a:p>
          <a:p>
            <a:pPr lvl="1"/>
            <a:r>
              <a:rPr lang="en-US" dirty="0" smtClean="0"/>
              <a:t>Exclude </a:t>
            </a:r>
            <a:r>
              <a:rPr lang="en-US" dirty="0"/>
              <a:t>roads and driveways from the VP </a:t>
            </a:r>
            <a:r>
              <a:rPr lang="en-US" dirty="0" smtClean="0"/>
              <a:t>envelope 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impedance to amphibian terrestrial passage. Cape Cod style-curbing3 or no curbing options should be used for new road </a:t>
            </a:r>
            <a:r>
              <a:rPr lang="en-US" dirty="0" smtClean="0"/>
              <a:t>construction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4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Science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and Time of Year</a:t>
            </a:r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Spotting egg masses</a:t>
            </a:r>
          </a:p>
          <a:p>
            <a:r>
              <a:rPr lang="en-US" dirty="0" smtClean="0"/>
              <a:t>Reporting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72" y="2339785"/>
            <a:ext cx="2895599" cy="1924367"/>
          </a:xfrm>
          <a:prstGeom prst="rect">
            <a:avLst/>
          </a:prstGeom>
        </p:spPr>
      </p:pic>
      <p:pic>
        <p:nvPicPr>
          <p:cNvPr id="9218" name="Picture 2" descr="Image result for wood frog egg m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72" y="4438268"/>
            <a:ext cx="2895599" cy="21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vernal pool in su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01" y="4017742"/>
            <a:ext cx="3898082" cy="25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7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4551317" cy="4027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Earth warms, typically early spring, rainy nights, ~50 degrees </a:t>
            </a:r>
          </a:p>
          <a:p>
            <a:r>
              <a:rPr lang="en-US" dirty="0" smtClean="0"/>
              <a:t>What Happens?</a:t>
            </a:r>
          </a:p>
          <a:p>
            <a:pPr lvl="1"/>
            <a:r>
              <a:rPr lang="en-US" dirty="0" smtClean="0"/>
              <a:t>Awake from hibernation, mass amphibian migration</a:t>
            </a:r>
          </a:p>
          <a:p>
            <a:r>
              <a:rPr lang="en-US" dirty="0" smtClean="0"/>
              <a:t>Become a Steward</a:t>
            </a:r>
          </a:p>
          <a:p>
            <a:pPr lvl="1"/>
            <a:r>
              <a:rPr lang="en-US" dirty="0" smtClean="0"/>
              <a:t>Tune in</a:t>
            </a:r>
          </a:p>
          <a:p>
            <a:pPr lvl="1"/>
            <a:r>
              <a:rPr lang="en-US" dirty="0" smtClean="0"/>
              <a:t>Wear gloves/ clean hands</a:t>
            </a:r>
          </a:p>
          <a:p>
            <a:pPr lvl="1"/>
            <a:r>
              <a:rPr lang="en-US" dirty="0" smtClean="0"/>
              <a:t>Be prepared</a:t>
            </a:r>
            <a:endParaRPr lang="en-US" dirty="0"/>
          </a:p>
        </p:txBody>
      </p:sp>
      <p:pic>
        <p:nvPicPr>
          <p:cNvPr id="6146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4457736"/>
            <a:ext cx="2677837" cy="20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15" y="2732390"/>
            <a:ext cx="2800293" cy="37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1199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302</TotalTime>
  <Words>281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Schoolbook</vt:lpstr>
      <vt:lpstr>Corbel</vt:lpstr>
      <vt:lpstr>Feathered</vt:lpstr>
      <vt:lpstr>Vernal Pools and Big Night  Nottingham Conservation Commission</vt:lpstr>
      <vt:lpstr>What’s a Vernal Pool?</vt:lpstr>
      <vt:lpstr>What’s the Big Deal? </vt:lpstr>
      <vt:lpstr>Obligate Species</vt:lpstr>
      <vt:lpstr>Facultative Species</vt:lpstr>
      <vt:lpstr>Upland Species</vt:lpstr>
      <vt:lpstr>Vernal Pool Protection</vt:lpstr>
      <vt:lpstr>Citizen Science </vt:lpstr>
      <vt:lpstr>Big Night</vt:lpstr>
      <vt:lpstr>Local Amphibian Species</vt:lpstr>
      <vt:lpstr>Let’s Find Your Neighborhood!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Vernal Pools and Big Night  Nottingham Conservation Commission</dc:title>
  <dc:creator>Kristen Lamb</dc:creator>
  <cp:lastModifiedBy>Kristen Lamb</cp:lastModifiedBy>
  <cp:revision>25</cp:revision>
  <dcterms:created xsi:type="dcterms:W3CDTF">2017-04-05T17:35:30Z</dcterms:created>
  <dcterms:modified xsi:type="dcterms:W3CDTF">2017-04-06T12:34:53Z</dcterms:modified>
</cp:coreProperties>
</file>